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9" r:id="rId20"/>
    <p:sldId id="278" r:id="rId21"/>
    <p:sldId id="280" r:id="rId22"/>
    <p:sldId id="281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5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2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0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8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6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7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04116" y="2168094"/>
            <a:ext cx="8893996" cy="11585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Public Goods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1528281" y="3596722"/>
            <a:ext cx="6645666" cy="15403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FF00"/>
                </a:solidFill>
              </a:rPr>
              <a:t>Steven Suranovic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George Washington University</a:t>
            </a:r>
          </a:p>
        </p:txBody>
      </p:sp>
    </p:spTree>
    <p:extLst>
      <p:ext uri="{BB962C8B-B14F-4D97-AF65-F5344CB8AC3E}">
        <p14:creationId xmlns:p14="http://schemas.microsoft.com/office/powerpoint/2010/main" val="33248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5149132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Suppose an individual wall (blue), protecting one farm costs $20 to build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Suppose a large external wall (green) costs $50 to build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Next consider methods to improve economic efficiency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5149132" cy="4351338"/>
          </a:xfrm>
        </p:spPr>
        <p:txBody>
          <a:bodyPr vert="horz"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Individual Walls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Suppose each farm builds their own individual wall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Total benefits = (10 + 15 +  ….) = $65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Total cost = 6 x $20 = $120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Profit = 65 – 120 = - $55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Won’t be chosen because each farm loses and economic efficiency falls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5149132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Collective Action 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One farmer solicits contributions from the farmers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Suppose Farms A-D contribute their maximum minus $1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Farms E-F free ride, they refuse to pay anything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5475135" cy="4351338"/>
          </a:xfrm>
        </p:spPr>
        <p:txBody>
          <a:bodyPr vert="horz"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Collective Action Continued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Total Payment = (3x14) + 9 = $51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Net Benefit for A-D = $4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Net Benefit for E-F = $10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Suppose $1 extra payment used for a post-construction party with E-F not invited!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Economically efficient because    NB &gt; 0,  but will not be considered completely just or fair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5475135" cy="4351338"/>
          </a:xfrm>
        </p:spPr>
        <p:txBody>
          <a:bodyPr vert="horz"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Benevolent Government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government implements a $8.33 per farm tax  (8.33 x 6 = $50) to finance a green wall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Net benefits = 65 – 50 = $15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Farms A-D happy with government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Farms E-F not happy with government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a democracy, farmers would vote for this tax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5475135" cy="4351338"/>
          </a:xfrm>
        </p:spPr>
        <p:txBody>
          <a:bodyPr vert="horz"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Corrupt Government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government implements a $20 per farm tax  (20 x 6 = $120) to finance a green wall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Uses the extra $70 for government officials’ perks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Net farm benefits = 65 – 120 = - $55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All Farms unhappy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Unjust and unfair – No farms would vote for this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Government: Good, Bad or Unnecessary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These examples show how government provision of public goods can solve the free rider problem and improve economic efficiency (good)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Private collective action provision might be possible but could create injustices because some may free ride (unnecessary)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However, government must be constrained in its use of power.  A corrupt government can overtax and transfer money for the benefit of the government officials themselves.  (bad)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Note that the corrupt government needs the wall too so its citizens will produce and retain more for them to confiscate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Government: Good, Bad or Unnecessary?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Consider early human societies 5-10,000 years ago.  Farming communities needed protection against internal community theft and external bandits.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if Roving Bandits decide to settle down and become Stationary Bandits (early government)?  (</a:t>
            </a:r>
            <a:r>
              <a:rPr lang="en-US" dirty="0" err="1" smtClean="0">
                <a:solidFill>
                  <a:srgbClr val="FFFF00"/>
                </a:solidFill>
              </a:rPr>
              <a:t>Mancur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lson)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Can control population with ability and willingness to use superior force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Can offer internal and external protections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Must leave citizens free enough to produce a taxable surplus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Internal law and order important for economic efficiency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Tribute (i.e. taxes) paid to the rulers who become kings, tyrants, or gods</a:t>
            </a:r>
          </a:p>
        </p:txBody>
      </p:sp>
    </p:spTree>
    <p:extLst>
      <p:ext uri="{BB962C8B-B14F-4D97-AF65-F5344CB8AC3E}">
        <p14:creationId xmlns:p14="http://schemas.microsoft.com/office/powerpoint/2010/main" val="6109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Government: Good, Bad or Unnecessary?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How to prevent government tyranny?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Advent of democracy offers one method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Leaders are accountable to the people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Leaders reflect the will of the people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Modern </a:t>
            </a:r>
            <a:r>
              <a:rPr lang="en-US" sz="3200" dirty="0">
                <a:solidFill>
                  <a:srgbClr val="FFFF00"/>
                </a:solidFill>
              </a:rPr>
              <a:t>d</a:t>
            </a:r>
            <a:r>
              <a:rPr lang="en-US" sz="3200" dirty="0" smtClean="0">
                <a:solidFill>
                  <a:srgbClr val="FFFF00"/>
                </a:solidFill>
              </a:rPr>
              <a:t>emocracy arose in response to oppression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Subsequent freedoms may be responsible for the Great Enrichment – the dramatic increase in living standards with industrialization</a:t>
            </a:r>
          </a:p>
        </p:txBody>
      </p:sp>
    </p:spTree>
    <p:extLst>
      <p:ext uri="{BB962C8B-B14F-4D97-AF65-F5344CB8AC3E}">
        <p14:creationId xmlns:p14="http://schemas.microsoft.com/office/powerpoint/2010/main" val="17496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Government: Good, Bad or Unnecessary?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Purpose of a democratic government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	 </a:t>
            </a:r>
            <a:r>
              <a:rPr lang="en-US" sz="3200" dirty="0" smtClean="0">
                <a:solidFill>
                  <a:srgbClr val="FFFF00"/>
                </a:solidFill>
              </a:rPr>
              <a:t>Provision of public goods including,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internal police, (maintain internal order)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standing army to protect against foreign threats,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judicial system to adjudicate disputes,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Provision of roads and </a:t>
            </a:r>
            <a:r>
              <a:rPr lang="en-US" dirty="0" smtClean="0">
                <a:solidFill>
                  <a:srgbClr val="FFFF00"/>
                </a:solidFill>
              </a:rPr>
              <a:t>parks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Enforcement of laws against violence, deception, etc.</a:t>
            </a:r>
          </a:p>
        </p:txBody>
      </p:sp>
    </p:spTree>
    <p:extLst>
      <p:ext uri="{BB962C8B-B14F-4D97-AF65-F5344CB8AC3E}">
        <p14:creationId xmlns:p14="http://schemas.microsoft.com/office/powerpoint/2010/main" val="92330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61779" y="146548"/>
            <a:ext cx="7894834" cy="2346269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Market Imperfections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or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Market Failures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298" y="2608028"/>
            <a:ext cx="5152444" cy="356893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Any deviation from the assumptions of perfect competition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Examples include …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Monopoly/Oligopoly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Monopsony/</a:t>
            </a:r>
            <a:r>
              <a:rPr lang="en-US" sz="3200" dirty="0" err="1">
                <a:solidFill>
                  <a:srgbClr val="FFFF00"/>
                </a:solidFill>
              </a:rPr>
              <a:t>Oligopsony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Public Goods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52236" y="2608028"/>
            <a:ext cx="8324636" cy="34537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803742" y="2627989"/>
            <a:ext cx="5662040" cy="35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FF00"/>
                </a:solidFill>
              </a:rPr>
              <a:t>Externalities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Common Resources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Imperfect Information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Unemployment</a:t>
            </a:r>
          </a:p>
          <a:p>
            <a:r>
              <a:rPr lang="en-US" sz="3200" dirty="0">
                <a:solidFill>
                  <a:srgbClr val="FFFF00"/>
                </a:solidFill>
              </a:rPr>
              <a:t>G</a:t>
            </a:r>
            <a:r>
              <a:rPr lang="en-US" sz="3200" dirty="0" smtClean="0">
                <a:solidFill>
                  <a:srgbClr val="FFFF00"/>
                </a:solidFill>
              </a:rPr>
              <a:t>overnment policies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Government: Good, Bad or Unnecessary?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is the right amount of government?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Too little government </a:t>
            </a:r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public goods insufficiently supplied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Too much government  potential tyranny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Loss of individual freedoms, exploitation of citizens by a wealthy elite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It is reasonable to debate the right level of government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But also important is what actions the government takes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Promote the General interests or the Special Interests?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Listen to all equally or listen more to wealthy?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Promote monopoly, or anti-monopoly?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/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5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Ethics in the Provision of National Security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How to induce participation in an army?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Pure self-interest may not produce any volunteers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Patriotism / Loyalty: inspire duty to country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Hierarchy acceptance: follow the orders of superiors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Courage: courageous behavior inspires a willingness to take  risk for the betterment of the group (even risking one’s life)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These traits 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are promoted 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in families and businesses too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/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Ethics in the Provision of National Security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Patriotism, Hierarchy and Courage are also traits that are beneficial to a stationary bandit, a tyrant, or a leader determined to conquer others (Hitler, Alexander the Great, Genghis Khan, etc.)    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These ethical principles should be subordinate (or secondary) to earlier ones; namely the avoidance of theft, violence and deception, and the promotion of individual market freedom 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Too often loyalty is touted as the highest ethic …  why?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/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Ethics in the Provision of National Security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7" y="1889235"/>
            <a:ext cx="10253870" cy="4351338"/>
          </a:xfrm>
        </p:spPr>
        <p:txBody>
          <a:bodyPr vert="horz">
            <a:normAutofit lnSpcReduction="10000"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Patriotism, Hierarchy and Courage can facilitate the production of the public good, national security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Patriotism, Hierarchy and </a:t>
            </a:r>
            <a:r>
              <a:rPr lang="en-US" sz="3200" dirty="0" smtClean="0">
                <a:solidFill>
                  <a:srgbClr val="FFFF00"/>
                </a:solidFill>
              </a:rPr>
              <a:t>Courage is also promoted by tyrants to facilitate theft/domination over others</a:t>
            </a:r>
          </a:p>
          <a:p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Loyalty and Hierarchy can facilitate the operation of business and improve organizational efficiency</a:t>
            </a:r>
          </a:p>
          <a:p>
            <a:r>
              <a:rPr lang="en-US" sz="3200" dirty="0">
                <a:solidFill>
                  <a:srgbClr val="FFFF00"/>
                </a:solidFill>
                <a:sym typeface="Wingdings" panose="05000000000000000000" pitchFamily="2" charset="2"/>
              </a:rPr>
              <a:t>Loyalty and Hierarchy 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can also </a:t>
            </a:r>
            <a:r>
              <a:rPr lang="en-US" sz="3200" dirty="0">
                <a:solidFill>
                  <a:srgbClr val="FFFF00"/>
                </a:solidFill>
                <a:sym typeface="Wingdings" panose="05000000000000000000" pitchFamily="2" charset="2"/>
              </a:rPr>
              <a:t>facilitate the 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promotion of bad business behavior involving theft, deception, or monopolization</a:t>
            </a:r>
            <a:endParaRPr lang="en-US" sz="32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endParaRPr lang="en-US" sz="32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/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3377" y="166510"/>
            <a:ext cx="7894834" cy="926878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Public Goods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298" y="2608028"/>
            <a:ext cx="5152444" cy="356893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Rivalry vs Non-Rivalry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A Rival good </a:t>
            </a:r>
            <a:r>
              <a:rPr lang="en-US" dirty="0" smtClean="0">
                <a:solidFill>
                  <a:srgbClr val="FFFF00"/>
                </a:solidFill>
              </a:rPr>
              <a:t>or service – when one person’s use prevents another from using it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 Non-rival good or service – when one person’s use does not prevent another person from using it simultaneously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52236" y="2608028"/>
            <a:ext cx="8324636" cy="34537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803742" y="2627989"/>
            <a:ext cx="4874860" cy="35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Rival Examples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Food, Clothing, Housing, 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ongested roads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Non-Rival Examples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Lighthouse service, uncongested roads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528" y="1284353"/>
            <a:ext cx="8730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 public good is both </a:t>
            </a:r>
            <a:r>
              <a:rPr lang="en-US" sz="3200" dirty="0" smtClean="0">
                <a:solidFill>
                  <a:srgbClr val="92D050"/>
                </a:solidFill>
              </a:rPr>
              <a:t>non-rival</a:t>
            </a:r>
            <a:r>
              <a:rPr lang="en-US" sz="3200" dirty="0" smtClean="0">
                <a:solidFill>
                  <a:srgbClr val="FFFF00"/>
                </a:solidFill>
              </a:rPr>
              <a:t> and non-excludable in consumption.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3377" y="166510"/>
            <a:ext cx="7894834" cy="926878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Public Goods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298" y="2608028"/>
            <a:ext cx="5320132" cy="35689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Excludability vs. Non-Excludability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An excludable good </a:t>
            </a:r>
            <a:r>
              <a:rPr lang="en-US" dirty="0" smtClean="0">
                <a:solidFill>
                  <a:srgbClr val="FFFF00"/>
                </a:solidFill>
              </a:rPr>
              <a:t>or service – when it is possible to restrict access or use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 Non-excludable good or service – </a:t>
            </a:r>
            <a:r>
              <a:rPr lang="en-US" dirty="0">
                <a:solidFill>
                  <a:srgbClr val="FFFF00"/>
                </a:solidFill>
              </a:rPr>
              <a:t>when it is </a:t>
            </a:r>
            <a:r>
              <a:rPr lang="en-US" dirty="0" smtClean="0">
                <a:solidFill>
                  <a:srgbClr val="FFFF00"/>
                </a:solidFill>
              </a:rPr>
              <a:t>not possible </a:t>
            </a:r>
            <a:r>
              <a:rPr lang="en-US" dirty="0">
                <a:solidFill>
                  <a:srgbClr val="FFFF00"/>
                </a:solidFill>
              </a:rPr>
              <a:t>to restrict access or use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52236" y="2608028"/>
            <a:ext cx="8324636" cy="34537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313336" y="2627989"/>
            <a:ext cx="5390984" cy="35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Excludable Examples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Food, Clothing, Housing, toll </a:t>
            </a:r>
            <a:r>
              <a:rPr lang="en-US" dirty="0">
                <a:solidFill>
                  <a:srgbClr val="FFFF00"/>
                </a:solidFill>
              </a:rPr>
              <a:t>roads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Non-Excludable </a:t>
            </a:r>
            <a:r>
              <a:rPr lang="en-US" dirty="0">
                <a:solidFill>
                  <a:srgbClr val="FFFF00"/>
                </a:solidFill>
              </a:rPr>
              <a:t>Examples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Lighthouse service, </a:t>
            </a:r>
            <a:r>
              <a:rPr lang="en-US" dirty="0" smtClean="0">
                <a:solidFill>
                  <a:srgbClr val="FFFF00"/>
                </a:solidFill>
              </a:rPr>
              <a:t>freeways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528" y="1284353"/>
            <a:ext cx="8730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 public good is both non-rival and </a:t>
            </a:r>
            <a:r>
              <a:rPr lang="en-US" sz="3200" dirty="0" smtClean="0">
                <a:solidFill>
                  <a:srgbClr val="92D050"/>
                </a:solidFill>
              </a:rPr>
              <a:t>non-excludable</a:t>
            </a:r>
            <a:r>
              <a:rPr lang="en-US" sz="3200" dirty="0" smtClean="0">
                <a:solidFill>
                  <a:srgbClr val="FFFF00"/>
                </a:solidFill>
              </a:rPr>
              <a:t> in consumption.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862" y="961624"/>
            <a:ext cx="9737268" cy="520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9744986" cy="4351338"/>
          </a:xfrm>
        </p:spPr>
        <p:txBody>
          <a:bodyPr vert="horz"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is difficult in a free market because firms find it difficult to solicit payment from consumers who can easily  “free ride.”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Free riding occurs when someone receives a benefit without having paid for it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Taxi ride from airport with a friend on company expense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Watching neighbor’s backyard fireworks show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Wikipedia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Listening to National Public Radio without contributing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9744986" cy="4351338"/>
          </a:xfrm>
        </p:spPr>
        <p:txBody>
          <a:bodyPr vert="horz"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It is the non-rival and non-excludable nature of a public good that makes free-riding easier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Private firms would under-supply a public good because of free riding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However, if government provides public goods, then they can force taxpayers to pay and eliminate the free rider problem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Government provision of public goods can (not will) raise supply to the optimal level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Thus, government provision of a public good can (not will) raise market welfare, i.e., improve economic efficiency.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5149132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Suppose there are 6 farms who sometimes have their crops stolen by bandits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they build a wall, it will prevent the theft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Let the values in (.) represent the $ value willingness to pay for a wall </a:t>
            </a:r>
            <a:r>
              <a:rPr lang="en-US" dirty="0">
                <a:solidFill>
                  <a:srgbClr val="FFFF00"/>
                </a:solidFill>
              </a:rPr>
              <a:t>for each farm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66" y="1690688"/>
            <a:ext cx="5361153" cy="44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Good Provision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8" y="1889235"/>
            <a:ext cx="5149132" cy="4351338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Protection from Roving Bandits (</a:t>
            </a:r>
            <a:r>
              <a:rPr lang="en-US" dirty="0" err="1" smtClean="0">
                <a:solidFill>
                  <a:srgbClr val="FFFF00"/>
                </a:solidFill>
              </a:rPr>
              <a:t>Mancur</a:t>
            </a:r>
            <a:r>
              <a:rPr lang="en-US" dirty="0" smtClean="0">
                <a:solidFill>
                  <a:srgbClr val="FFFF00"/>
                </a:solidFill>
              </a:rPr>
              <a:t> Olson)</a:t>
            </a:r>
          </a:p>
          <a:p>
            <a:r>
              <a:rPr lang="en-US" dirty="0">
                <a:solidFill>
                  <a:srgbClr val="FFFF00"/>
                </a:solidFill>
              </a:rPr>
              <a:t>Small communities need protection from bandits </a:t>
            </a:r>
            <a:r>
              <a:rPr lang="en-US" dirty="0" smtClean="0">
                <a:solidFill>
                  <a:srgbClr val="FFFF00"/>
                </a:solidFill>
              </a:rPr>
              <a:t>who “rape</a:t>
            </a:r>
            <a:r>
              <a:rPr lang="en-US" dirty="0">
                <a:solidFill>
                  <a:srgbClr val="FFFF00"/>
                </a:solidFill>
              </a:rPr>
              <a:t>, pillage, and plunder”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See </a:t>
            </a:r>
            <a:r>
              <a:rPr lang="en-US" dirty="0">
                <a:solidFill>
                  <a:srgbClr val="FFFF00"/>
                </a:solidFill>
              </a:rPr>
              <a:t>movies: Seven Samurai or Magnificent Seven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2313194"/>
            <a:ext cx="6412714" cy="3785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0111" y="1986605"/>
            <a:ext cx="209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Carcassonne, France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42538</TotalTime>
  <Words>1350</Words>
  <Application>Microsoft Office PowerPoint</Application>
  <PresentationFormat>Widescreen</PresentationFormat>
  <Paragraphs>151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Public Goods</vt:lpstr>
      <vt:lpstr>Market Imperfections or Market Failures</vt:lpstr>
      <vt:lpstr>Public Goods</vt:lpstr>
      <vt:lpstr>Public Goods</vt:lpstr>
      <vt:lpstr>PowerPoint Presentation</vt:lpstr>
      <vt:lpstr>Public Good Provision</vt:lpstr>
      <vt:lpstr>Public Good Provision</vt:lpstr>
      <vt:lpstr>Public Good Provision Example</vt:lpstr>
      <vt:lpstr>Public Good Provision Example</vt:lpstr>
      <vt:lpstr>Public Good Provision Example</vt:lpstr>
      <vt:lpstr>Public Good Provision Example</vt:lpstr>
      <vt:lpstr>Public Good Provision Example</vt:lpstr>
      <vt:lpstr>Public Good Provision Example</vt:lpstr>
      <vt:lpstr>Public Good Provision Example</vt:lpstr>
      <vt:lpstr>Public Good Provision Example</vt:lpstr>
      <vt:lpstr>Government: Good, Bad or Unnecessary</vt:lpstr>
      <vt:lpstr>Government: Good, Bad or Unnecessary?</vt:lpstr>
      <vt:lpstr>Government: Good, Bad or Unnecessary?</vt:lpstr>
      <vt:lpstr>Government: Good, Bad or Unnecessary?</vt:lpstr>
      <vt:lpstr>Government: Good, Bad or Unnecessary?</vt:lpstr>
      <vt:lpstr>Ethics in the Provision of National Security</vt:lpstr>
      <vt:lpstr>Ethics in the Provision of National Security</vt:lpstr>
      <vt:lpstr>Ethics in the Provision of National Security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Imperfections</dc:title>
  <dc:creator>Steven Suranovic</dc:creator>
  <cp:lastModifiedBy>Steven Suranovic</cp:lastModifiedBy>
  <cp:revision>216</cp:revision>
  <dcterms:created xsi:type="dcterms:W3CDTF">2020-04-13T23:36:54Z</dcterms:created>
  <dcterms:modified xsi:type="dcterms:W3CDTF">2020-12-24T16:16:37Z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